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6EBF8A9-5997-4B13-8710-3F00CEC68AC9}">
          <p14:sldIdLst>
            <p14:sldId id="256"/>
            <p14:sldId id="257"/>
            <p14:sldId id="259"/>
            <p14:sldId id="261"/>
            <p14:sldId id="260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572" autoAdjust="0"/>
  </p:normalViewPr>
  <p:slideViewPr>
    <p:cSldViewPr snapToGrid="0">
      <p:cViewPr varScale="1">
        <p:scale>
          <a:sx n="46" d="100"/>
          <a:sy n="46" d="100"/>
        </p:scale>
        <p:origin x="11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BA0EE-2115-4D3D-AB72-A193EBA5A037}" type="datetimeFigureOut">
              <a:rPr lang="ru-RU" smtClean="0"/>
              <a:t>12.06.2021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EAE64-68ED-47E8-94A3-573A5DB77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4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 smtClean="0"/>
              <a:t>Рамеев</a:t>
            </a:r>
            <a:r>
              <a:rPr lang="ru-RU" dirty="0" smtClean="0"/>
              <a:t> родился 1 мая 1918 г. (в паспорте указана другая дата — 15 мая) в семье горного инженера в местечке </a:t>
            </a:r>
            <a:r>
              <a:rPr lang="ru-RU" dirty="0" err="1" smtClean="0"/>
              <a:t>Байма́к</a:t>
            </a:r>
            <a:r>
              <a:rPr lang="ru-RU" dirty="0" smtClean="0"/>
              <a:t>; в биографиях с примечанием (Татария). На самом деле, речь, видимо, идёт о г. Баймак Оренбургской губернии (ныне город в Республике Башкортостан).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883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1960 г. Б.И.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начал создание семейства программно-совместимых ЭВМ второго поколения: "Урал-11, 14, 16". Основные черты нового поколения машин Б.И.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сформулировал в 1959 г.: состав семейства, структуру, архитектуру, интерфейсы, установил принципы унификации.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894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апреле 1963 г. был завершен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аванпроект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ряда цифровых вычислительных машин на полупроводниковых элементах "Урал-11, 14, 16". В мае 1963 г. Координационный межведомственный НТС (научно-технический совет) Госкомитета СССР по радиоэлектронике одобрил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аванпроект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рекомендовал положить его в основу проведения ОКР (опытно-конструкторская работа), имея в виду окончание разработки и внедрение в серийное производство всех машин ряда в 1964-1965 гг. взамен ламповых машин, выпускавшихся до этого времени.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16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1964 г. "Урал-11" и "Урал-14" выпускались серийно Пензенским заводом ВЭМ, производство "Урал-16" было начато в 1969 г.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концу 60-х годов пензенские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Уралы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применяли в многочисленных вычислительных центрах НИИ, на заводах, в банках, в системах военного назначения. На их базе были созданы многомашинные системы "Банк", "Строитель", системы обработки данных, получаемых со спутников.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26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связи с началом создания семейства ЭВМ третьего поколения, получившего название Единая Система ЭВМ (ЕС ЭВМ) в 1967 г. в Москве был организован Научно-исследовательский центр электронной вычислительной техники (НИЦЭВТ).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учитывая открывающиеся возможности, дал согласие на переход в НИЦЭВТ в качестве заместителя генерального конструктора ЕС ЭВМ.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Имея богатый опыт разработки и организации серийного производства ламповых и полупроводниковых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Уралов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Б.И.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отчетливо понимал важность формирования и реализации единой технической политики в создании семейства отечественных ЭВМ третьего поколения.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считал, что объединение усилий многих коллективов разработчиков ЭВМ на микроэлектронной элементной базе позволит резко увеличить производство ЭВМ в стране для нужд народного хозяйства, благодаря единой конструктивной и технической основе, элементной базе, использованию единого программного обеспечения.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372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совещании у министра радиопромышленности СССР В.Д. Калмыкова в декабре 1969 г., а затем на заседании Коллегии Минрадиопрома от сотрудничества с фирмой ICL в создании ЕС ЭВМ отказались в пользу ориентации ЕС ЭВМ на архитектуру IBM-360, предложенной Советом главных конструкторов ЕС ЭВМ, возглавляемым генеральным конструктором С.А.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Крутовских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Б.И.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подал министру заявление об освобождении его от обязанностей заместителя генерального конструктора ЕС ЭВМ.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494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1971 г. Б.И.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перешел в Главное управление вычислительной техники и систем управления Госкомитета СССР по науке и технике. Он стал заместителем начальника управления и в течение более 20 лет занимался координацией разработок и применения отечественных ЭВМ, оценкой их технического уровня и эффективности, формированием научно-технических программ и Государственного фонда алгоритмов и программ.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Башир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Искандарович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умер 16 мая 1994 г. в Москве и похоронен на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Новокунцевском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кладбище.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25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Отец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Искандар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Закирович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учился до начала Первой мировой войны в Горной академии в Германии, в апреле 1938 г. был арестован, осуждён на пять лет и умер в 1943 г. Лишь через 20 лет И. З.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 реабилитирован посмертно.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22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1935 г. Б. И.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стал членом Всесоюзного общества изобретателей; В 1937 г. поступил в Московский энергетический институт. В 1938 г. после ареста отца Б. И.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 отчислен из института (и надолго остался без формального диплома о высшем образовании), он долго не мог найти работы.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07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Наконец, в 1940 году он устроился техником в Центральный научно-исследовательский институт связи. С началом Великой Отечественной войны Б. И.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пошёл добровольцем в батальон связи Министерства связи СССР. В составе специальной группы обеспечения войск 1-го Украинского фронта УКВ-связью Б. И.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участвовал в форсировании Днепра в 1943 г. и освобождении Киева.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659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1944 г. он был освобождён от службы в армии в соответствии с приказом о специалистах, направляемых для восстановления народного хозяйства. Поступил на работу в ЦНИИ № 108, руководил которым академик А. И. Берг. В начале 1947 года, слушая передачи «Би-Би-Си»,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узнал о том, что в США создана ЭВМ «ЭНИАК», и почувствовал желание заняться этой новой тогда областью науки и техники. По рекомендации А. И. Берга он обратился к члену-корреспонденту АН СССР И. С. Бруку и в мае 1948 года был принят инженером-конструктором в Лабораторию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электросистем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Энергетического института АН СССР.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092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Уже в августе 1948 года был разработан проект под названием "Автоматическая цифровая электронная машина", а через два месяца были составлены "Проектные соображения по организации лаборатории при Институте точной механики и вычислительной техники АН СССР для разработки и строительства автоматической цифровой вычислительной машины". Оба эти документа подписаны чл. — корр. АН СССР И. С. Бруком и инженером Б. 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Рамеевым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могут считаться одной из первых страниц истории отечественной вычислительной техники. В октябре 1948 года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Феофании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были разработаны общие принципы построения электронной вычислительной машины МЭСМ. Продолжить совместные работы с И.С. Бруком Б.И.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удалось из-за того, что в начале 1949 г. его снова призвали в армию как специалиста по радиолокации, работавшего в ЦНИИ № 108 у А.И. Берга, и зачислили преподавателем в школу подводников на Дальнем Востоке.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357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предложил эскизный проект машины, использовав ряд идей, выдвинутых им ранее совместно с И.С. Бруком. Этот проект, утвержденный Техническим советом СКБ-245, был положен в основу машины "Стрела", первой ЭВМ, освоенной в промышленном производстве в СССР. Как заместитель главного конструктора "Стрелы"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участвовал в создании машины в целом. Под его руководством и при непосредственном участии были разработаны арифметическое устройство машины и память на магнитном барабане. Решение по выбору элементной базы на электронных лампах (а не на реле) было предложено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Рамеевым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1953 г. образец ЭВМ "Стрела", изготовленный заводом САМ по документации СКБ-245, прошел государственные испытания, и машина была рекомендована к серийному производству. Всего было выпущено семь экземпляров "Стрелы". Они были установлены в Институте прикладной математики АН СССР, ВЦ АН СССР, ВЦ министерств, решавших задачи, связанные с атомной энергетикой и космическими исследованиями.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1954 г. за создание ЭВМ "Стрела"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Б.И.Рамеев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составе коллектива разработчиков был удостоен Государственной премии СССР.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171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1953-1954 гг. Б.И.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СКБ-245 начал разработку малой ЭВМ "Урал-1". Он был назначен главным конструктором машины. Для ее производства был выделен Пензенский завод ВЭМ. В 1955 г. Б.И.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переехал в Пензу вместе с группой талантливых молодых специалистов из СКБ-245. В Пензе Б.И.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стал главным инженером Пензенского филиала СКБ-245, а затем заместителем директора по научной работе Пензенского НИИ управляющих вычислительных машин (позже НИИ математических машин).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ЭВМ "Урал-1", созданная в 1957 г., относилась к классу малых ЭВМ. Она имела быстродействие 100 оп./с, оперативную память на магнитном барабане емкостью 1024 36-разрядных слов, одноадресную систему команд и представление чисел с фиксированной точкой. Машина дополнялась внешней памятью на магнитной ленте емкостью 40 тыс. слов. "Урал-1" предназначалась в основном для инженерных расчетов и в этом качестве применялась в ВЦ многих организаций и предприятий.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0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"Урал-1" последовали универсальные ЭВМ, созданные в Пензе на той же ламповой элементной базе: "Урал-2" (1959 г.), "Урал-3", "Урал-4" (1961 г.), оснащенные ферритовой оперативной памятью и расширенной внешней памятью на магнитных барабанах (8x8 К слов) и магнитных лентах (12х260 К слов).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1962 г. Б.И.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совокупности работ была присвоена ученая степень доктора технических наук без защиты диссертации. Отзывы с положительной оценкой деятельности Б.И.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Рамеева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дали академики А.И. Берг, С.А. Лебедев, член-корреспондент АН СССР И.С. Брук.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AE64-68ED-47E8-94A3-573A5DB7745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69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err="1" smtClean="0">
                <a:cs typeface="Times New Roman" panose="02020603050405020304" pitchFamily="18" charset="0"/>
              </a:rPr>
              <a:t>Башир</a:t>
            </a:r>
            <a:r>
              <a:rPr lang="ru-RU" dirty="0" smtClean="0">
                <a:cs typeface="Times New Roman" panose="02020603050405020304" pitchFamily="18" charset="0"/>
              </a:rPr>
              <a:t> </a:t>
            </a:r>
            <a:r>
              <a:rPr lang="ru-RU" dirty="0" err="1">
                <a:cs typeface="Times New Roman" panose="02020603050405020304" pitchFamily="18" charset="0"/>
              </a:rPr>
              <a:t>Искандерович</a:t>
            </a: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cs typeface="Times New Roman" panose="02020603050405020304" pitchFamily="18" charset="0"/>
              </a:rPr>
              <a:t>Рамеев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главный </a:t>
            </a:r>
            <a:r>
              <a:rPr lang="ru-RU" dirty="0">
                <a:cs typeface="Times New Roman" panose="02020603050405020304" pitchFamily="18" charset="0"/>
              </a:rPr>
              <a:t>конструктор "</a:t>
            </a:r>
            <a:r>
              <a:rPr lang="ru-RU" dirty="0" err="1" smtClean="0">
                <a:cs typeface="Times New Roman" panose="02020603050405020304" pitchFamily="18" charset="0"/>
              </a:rPr>
              <a:t>Уралов</a:t>
            </a:r>
            <a:r>
              <a:rPr lang="en-US" dirty="0" smtClean="0">
                <a:cs typeface="Times New Roman" panose="02020603050405020304" pitchFamily="18" charset="0"/>
              </a:rPr>
              <a:t>”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642764" y="6118167"/>
            <a:ext cx="254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Выполнил Иванов Дмитрий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5470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29" y="1049481"/>
            <a:ext cx="8589430" cy="4261577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364" y="5466922"/>
            <a:ext cx="9910859" cy="682472"/>
          </a:xfrm>
        </p:spPr>
        <p:txBody>
          <a:bodyPr/>
          <a:lstStyle/>
          <a:p>
            <a:pPr algn="ctr"/>
            <a:r>
              <a:rPr lang="ru-RU" i="1" dirty="0" smtClean="0"/>
              <a:t>ЭВМ </a:t>
            </a:r>
            <a:r>
              <a:rPr lang="en-US" i="1" dirty="0" smtClean="0"/>
              <a:t>“</a:t>
            </a:r>
            <a:r>
              <a:rPr lang="ru-RU" i="1" dirty="0" smtClean="0"/>
              <a:t>Урал-1</a:t>
            </a:r>
            <a:r>
              <a:rPr lang="en-US" i="1" dirty="0" smtClean="0"/>
              <a:t>”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71170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107" y="606425"/>
            <a:ext cx="7567025" cy="5095131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10191" y="5924120"/>
            <a:ext cx="9910859" cy="682472"/>
          </a:xfrm>
        </p:spPr>
        <p:txBody>
          <a:bodyPr/>
          <a:lstStyle/>
          <a:p>
            <a:pPr algn="ctr"/>
            <a:r>
              <a:rPr lang="ru-RU" i="1" dirty="0" smtClean="0"/>
              <a:t>ЭВМ </a:t>
            </a:r>
            <a:r>
              <a:rPr lang="en-US" i="1" dirty="0" smtClean="0"/>
              <a:t>“</a:t>
            </a:r>
            <a:r>
              <a:rPr lang="ru-RU" i="1" dirty="0" smtClean="0"/>
              <a:t>Урал-2</a:t>
            </a:r>
            <a:r>
              <a:rPr lang="en-US" i="1" dirty="0" smtClean="0"/>
              <a:t>”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65375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22" y="898258"/>
            <a:ext cx="9463394" cy="4432503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364" y="5415853"/>
            <a:ext cx="9910859" cy="682472"/>
          </a:xfrm>
        </p:spPr>
        <p:txBody>
          <a:bodyPr/>
          <a:lstStyle/>
          <a:p>
            <a:pPr algn="ctr"/>
            <a:r>
              <a:rPr lang="ru-RU" i="1" dirty="0" smtClean="0"/>
              <a:t>ЭВМ </a:t>
            </a:r>
            <a:r>
              <a:rPr lang="en-US" i="1" dirty="0" smtClean="0"/>
              <a:t>“</a:t>
            </a:r>
            <a:r>
              <a:rPr lang="ru-RU" i="1" dirty="0" smtClean="0"/>
              <a:t>Урал-11</a:t>
            </a:r>
            <a:r>
              <a:rPr lang="en-US" i="1" dirty="0" smtClean="0"/>
              <a:t>”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02997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99" y="638696"/>
            <a:ext cx="8826391" cy="5626825"/>
          </a:xfrm>
        </p:spPr>
      </p:pic>
    </p:spTree>
    <p:extLst>
      <p:ext uri="{BB962C8B-B14F-4D97-AF65-F5344CB8AC3E}">
        <p14:creationId xmlns:p14="http://schemas.microsoft.com/office/powerpoint/2010/main" val="228486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55" y="606425"/>
            <a:ext cx="7605657" cy="5133927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66653" y="5941602"/>
            <a:ext cx="9910859" cy="682472"/>
          </a:xfrm>
        </p:spPr>
        <p:txBody>
          <a:bodyPr/>
          <a:lstStyle/>
          <a:p>
            <a:pPr algn="ctr"/>
            <a:r>
              <a:rPr lang="ru-RU" i="1" dirty="0" smtClean="0"/>
              <a:t>ЭВМ </a:t>
            </a:r>
            <a:r>
              <a:rPr lang="en-US" i="1" dirty="0" smtClean="0"/>
              <a:t>“</a:t>
            </a:r>
            <a:r>
              <a:rPr lang="ru-RU" i="1" dirty="0" smtClean="0"/>
              <a:t>Урал-16</a:t>
            </a:r>
            <a:r>
              <a:rPr lang="en-US" i="1" dirty="0" smtClean="0"/>
              <a:t>”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481769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r="4515"/>
          <a:stretch>
            <a:fillRect/>
          </a:stretch>
        </p:blipFill>
        <p:spPr>
          <a:xfrm>
            <a:off x="3792148" y="663389"/>
            <a:ext cx="3666690" cy="5181599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58237" y="6002765"/>
            <a:ext cx="5934511" cy="530711"/>
          </a:xfrm>
        </p:spPr>
        <p:txBody>
          <a:bodyPr/>
          <a:lstStyle/>
          <a:p>
            <a:pPr algn="ctr"/>
            <a:r>
              <a:rPr lang="ru-RU" i="1" dirty="0" err="1"/>
              <a:t>Башир</a:t>
            </a:r>
            <a:r>
              <a:rPr lang="ru-RU" i="1" dirty="0"/>
              <a:t> </a:t>
            </a:r>
            <a:r>
              <a:rPr lang="ru-RU" i="1" dirty="0" err="1"/>
              <a:t>Искандарович</a:t>
            </a:r>
            <a:r>
              <a:rPr lang="ru-RU" i="1" dirty="0"/>
              <a:t> </a:t>
            </a:r>
            <a:r>
              <a:rPr lang="ru-RU" i="1" dirty="0" err="1"/>
              <a:t>Рамеев</a:t>
            </a:r>
            <a:r>
              <a:rPr lang="ru-RU" i="1" dirty="0"/>
              <a:t>, 1960-е годы</a:t>
            </a:r>
          </a:p>
        </p:txBody>
      </p:sp>
    </p:spTree>
    <p:extLst>
      <p:ext uri="{BB962C8B-B14F-4D97-AF65-F5344CB8AC3E}">
        <p14:creationId xmlns:p14="http://schemas.microsoft.com/office/powerpoint/2010/main" val="794710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853330"/>
            <a:ext cx="4701840" cy="4701840"/>
          </a:xfrm>
        </p:spPr>
      </p:pic>
      <p:sp>
        <p:nvSpPr>
          <p:cNvPr id="6" name="TextBox 5"/>
          <p:cNvSpPr txBox="1"/>
          <p:nvPr/>
        </p:nvSpPr>
        <p:spPr>
          <a:xfrm>
            <a:off x="2049894" y="5705780"/>
            <a:ext cx="791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Логотип </a:t>
            </a:r>
            <a:r>
              <a:rPr lang="en-US" i="1" dirty="0" smtClean="0"/>
              <a:t>ICL (</a:t>
            </a:r>
            <a:r>
              <a:rPr lang="ru-RU" i="1" dirty="0" err="1"/>
              <a:t>International</a:t>
            </a:r>
            <a:r>
              <a:rPr lang="ru-RU" i="1" dirty="0"/>
              <a:t> </a:t>
            </a:r>
            <a:r>
              <a:rPr lang="ru-RU" i="1" dirty="0" err="1"/>
              <a:t>Computers</a:t>
            </a:r>
            <a:r>
              <a:rPr lang="ru-RU" i="1" dirty="0"/>
              <a:t> </a:t>
            </a:r>
            <a:r>
              <a:rPr lang="ru-RU" i="1" dirty="0" err="1" smtClean="0"/>
              <a:t>Limited</a:t>
            </a:r>
            <a:r>
              <a:rPr lang="en-US" i="1" dirty="0" smtClean="0"/>
              <a:t>) </a:t>
            </a:r>
            <a:r>
              <a:rPr lang="ru-RU" i="1" dirty="0" smtClean="0"/>
              <a:t>—</a:t>
            </a:r>
            <a:r>
              <a:rPr lang="ru-RU" i="1" dirty="0"/>
              <a:t> </a:t>
            </a:r>
            <a:r>
              <a:rPr lang="ru-RU" i="1" dirty="0" smtClean="0"/>
              <a:t>британской</a:t>
            </a:r>
            <a:r>
              <a:rPr lang="ru-RU" i="1" dirty="0"/>
              <a:t> </a:t>
            </a:r>
            <a:r>
              <a:rPr lang="ru-RU" i="1" dirty="0" smtClean="0"/>
              <a:t>компании </a:t>
            </a:r>
            <a:r>
              <a:rPr lang="ru-RU" i="1" dirty="0"/>
              <a:t>по производству </a:t>
            </a:r>
            <a:r>
              <a:rPr lang="ru-RU" i="1" dirty="0" err="1"/>
              <a:t>мейнфреймов</a:t>
            </a:r>
            <a:r>
              <a:rPr lang="ru-RU" i="1" dirty="0"/>
              <a:t>, компьютерного оборудования, </a:t>
            </a:r>
            <a:r>
              <a:rPr lang="ru-RU" i="1" dirty="0" smtClean="0"/>
              <a:t>програм</a:t>
            </a:r>
            <a:r>
              <a:rPr lang="ru-RU" i="1" dirty="0"/>
              <a:t>м</a:t>
            </a:r>
            <a:r>
              <a:rPr lang="ru-RU" i="1" dirty="0" smtClean="0"/>
              <a:t>ного </a:t>
            </a:r>
            <a:r>
              <a:rPr lang="ru-RU" i="1" dirty="0"/>
              <a:t>обеспечения и компьютерных </a:t>
            </a:r>
            <a:r>
              <a:rPr lang="ru-RU" i="1" dirty="0" smtClean="0"/>
              <a:t>услуг, </a:t>
            </a:r>
            <a:r>
              <a:rPr lang="ru-RU" i="1" dirty="0"/>
              <a:t>работавшая с 1968 по 2002</a:t>
            </a:r>
          </a:p>
        </p:txBody>
      </p:sp>
    </p:spTree>
    <p:extLst>
      <p:ext uri="{BB962C8B-B14F-4D97-AF65-F5344CB8AC3E}">
        <p14:creationId xmlns:p14="http://schemas.microsoft.com/office/powerpoint/2010/main" val="243806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5" r="6475"/>
          <a:stretch>
            <a:fillRect/>
          </a:stretch>
        </p:blipFill>
        <p:spPr>
          <a:xfrm>
            <a:off x="3878263" y="512763"/>
            <a:ext cx="3667125" cy="5181600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626" y="5905946"/>
            <a:ext cx="6324398" cy="530711"/>
          </a:xfrm>
        </p:spPr>
        <p:txBody>
          <a:bodyPr>
            <a:noAutofit/>
          </a:bodyPr>
          <a:lstStyle/>
          <a:p>
            <a:pPr algn="ctr"/>
            <a:r>
              <a:rPr lang="ru-RU" i="1" dirty="0"/>
              <a:t>Один из последних снимков Б.И. </a:t>
            </a:r>
            <a:r>
              <a:rPr lang="ru-RU" i="1" dirty="0" err="1"/>
              <a:t>Рамеева</a:t>
            </a:r>
            <a:r>
              <a:rPr lang="ru-RU" i="1" dirty="0"/>
              <a:t>, сделан в декабре 1993 г.</a:t>
            </a:r>
          </a:p>
        </p:txBody>
      </p:sp>
    </p:spTree>
    <p:extLst>
      <p:ext uri="{BB962C8B-B14F-4D97-AF65-F5344CB8AC3E}">
        <p14:creationId xmlns:p14="http://schemas.microsoft.com/office/powerpoint/2010/main" val="128636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Введение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Жизнь до создания первой ЭВМ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Первая “</a:t>
            </a:r>
            <a:r>
              <a:rPr lang="ru-RU" dirty="0"/>
              <a:t>А</a:t>
            </a:r>
            <a:r>
              <a:rPr lang="ru-RU" dirty="0" smtClean="0"/>
              <a:t>втоматическая </a:t>
            </a:r>
            <a:r>
              <a:rPr lang="ru-RU" dirty="0"/>
              <a:t>цифровая электронная </a:t>
            </a:r>
            <a:r>
              <a:rPr lang="ru-RU" dirty="0" smtClean="0"/>
              <a:t>машина</a:t>
            </a:r>
            <a:r>
              <a:rPr lang="en-US" dirty="0" smtClean="0"/>
              <a:t>”</a:t>
            </a:r>
            <a:endParaRPr lang="ru-RU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Проект </a:t>
            </a:r>
            <a:r>
              <a:rPr lang="en-US" dirty="0" smtClean="0"/>
              <a:t>“</a:t>
            </a:r>
            <a:r>
              <a:rPr lang="ru-RU" dirty="0" smtClean="0"/>
              <a:t>Стрела</a:t>
            </a:r>
            <a:r>
              <a:rPr lang="en-US" dirty="0" smtClean="0"/>
              <a:t>”</a:t>
            </a:r>
            <a:endParaRPr lang="ru-RU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Работа над серией ЭВМ </a:t>
            </a:r>
            <a:r>
              <a:rPr lang="en-US" dirty="0" smtClean="0"/>
              <a:t>“</a:t>
            </a:r>
            <a:r>
              <a:rPr lang="ru-RU" dirty="0" smtClean="0"/>
              <a:t>Урал</a:t>
            </a:r>
            <a:r>
              <a:rPr lang="en-US" dirty="0" smtClean="0"/>
              <a:t>”</a:t>
            </a:r>
            <a:endParaRPr lang="ru-RU" dirty="0" smtClean="0"/>
          </a:p>
          <a:p>
            <a:pPr marL="457200" indent="-457200">
              <a:buFont typeface="+mj-lt"/>
              <a:buAutoNum type="arabicPeriod"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506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" b="2797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410" y="2619138"/>
            <a:ext cx="5934511" cy="1563757"/>
          </a:xfrm>
        </p:spPr>
        <p:txBody>
          <a:bodyPr>
            <a:normAutofit/>
          </a:bodyPr>
          <a:lstStyle/>
          <a:p>
            <a:r>
              <a:rPr lang="ru-RU" dirty="0" err="1" smtClean="0"/>
              <a:t>Башир</a:t>
            </a:r>
            <a:r>
              <a:rPr lang="ru-RU" dirty="0" smtClean="0"/>
              <a:t> </a:t>
            </a:r>
            <a:r>
              <a:rPr lang="ru-RU" dirty="0" err="1"/>
              <a:t>Искандарович</a:t>
            </a:r>
            <a:r>
              <a:rPr lang="ru-RU" dirty="0"/>
              <a:t> </a:t>
            </a:r>
            <a:r>
              <a:rPr lang="ru-RU" dirty="0" err="1" smtClean="0"/>
              <a:t>Рамеев</a:t>
            </a:r>
            <a:r>
              <a:rPr lang="ru-RU" dirty="0" smtClean="0"/>
              <a:t> (1 </a:t>
            </a:r>
            <a:r>
              <a:rPr lang="ru-RU" dirty="0"/>
              <a:t>мая 1918, Баймак — 16 мая 1994, </a:t>
            </a:r>
            <a:r>
              <a:rPr lang="ru-RU" dirty="0" smtClean="0"/>
              <a:t>Москва) </a:t>
            </a:r>
            <a:r>
              <a:rPr lang="ru-RU" dirty="0"/>
              <a:t>— советский учёный-изобретатель, разработчик первых советских ЭВМ (Стрела, Урал). Доктор технических наук (1962). Лауреат Сталинской премии (1954). Участник Великой Отечественной войны (войска связи</a:t>
            </a:r>
            <a:r>
              <a:rPr lang="ru-RU" dirty="0" smtClean="0"/>
              <a:t>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086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r="3998"/>
          <a:stretch>
            <a:fillRect/>
          </a:stretch>
        </p:blipFill>
        <p:spPr>
          <a:xfrm>
            <a:off x="3878263" y="473075"/>
            <a:ext cx="3667125" cy="5181600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744852" y="5894960"/>
            <a:ext cx="5934511" cy="616085"/>
          </a:xfrm>
        </p:spPr>
        <p:txBody>
          <a:bodyPr>
            <a:noAutofit/>
          </a:bodyPr>
          <a:lstStyle/>
          <a:p>
            <a:pPr algn="ctr"/>
            <a:r>
              <a:rPr lang="ru-RU" i="1" dirty="0"/>
              <a:t>Отец Б.И. </a:t>
            </a:r>
            <a:r>
              <a:rPr lang="ru-RU" i="1" dirty="0" err="1"/>
              <a:t>Рамеева</a:t>
            </a:r>
            <a:r>
              <a:rPr lang="ru-RU" i="1" dirty="0"/>
              <a:t> — </a:t>
            </a:r>
            <a:r>
              <a:rPr lang="ru-RU" i="1" dirty="0" err="1"/>
              <a:t>Исканар</a:t>
            </a:r>
            <a:r>
              <a:rPr lang="ru-RU" i="1" dirty="0"/>
              <a:t> </a:t>
            </a:r>
            <a:r>
              <a:rPr lang="ru-RU" i="1" dirty="0" err="1"/>
              <a:t>Рамиев</a:t>
            </a:r>
            <a:r>
              <a:rPr lang="ru-RU" i="1" dirty="0"/>
              <a:t>(справа) с родным братом </a:t>
            </a:r>
            <a:r>
              <a:rPr lang="ru-RU" i="1" dirty="0" err="1"/>
              <a:t>Гарифом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28934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2" b="25152"/>
          <a:stretch>
            <a:fillRect/>
          </a:stretch>
        </p:blipFill>
        <p:spPr>
          <a:xfrm>
            <a:off x="1141411" y="1491644"/>
            <a:ext cx="9912354" cy="3299778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364" y="4987828"/>
            <a:ext cx="9910859" cy="682472"/>
          </a:xfrm>
        </p:spPr>
        <p:txBody>
          <a:bodyPr/>
          <a:lstStyle/>
          <a:p>
            <a:pPr algn="ctr"/>
            <a:r>
              <a:rPr lang="ru-RU" i="1" dirty="0"/>
              <a:t>Крайний слева – отец Б.И. </a:t>
            </a:r>
            <a:r>
              <a:rPr lang="ru-RU" i="1" dirty="0" err="1"/>
              <a:t>Рамеева</a:t>
            </a:r>
            <a:r>
              <a:rPr lang="ru-RU" i="1" dirty="0"/>
              <a:t> — </a:t>
            </a:r>
            <a:r>
              <a:rPr lang="ru-RU" i="1" dirty="0" err="1"/>
              <a:t>Искандар</a:t>
            </a:r>
            <a:r>
              <a:rPr lang="ru-RU" i="1" dirty="0"/>
              <a:t> </a:t>
            </a:r>
            <a:r>
              <a:rPr lang="ru-RU" i="1" dirty="0" err="1"/>
              <a:t>Рамиев</a:t>
            </a:r>
            <a:r>
              <a:rPr lang="ru-RU" i="1" dirty="0"/>
              <a:t> во время учёбы в Германии, 1913</a:t>
            </a:r>
          </a:p>
        </p:txBody>
      </p:sp>
    </p:spTree>
    <p:extLst>
      <p:ext uri="{BB962C8B-B14F-4D97-AF65-F5344CB8AC3E}">
        <p14:creationId xmlns:p14="http://schemas.microsoft.com/office/powerpoint/2010/main" val="22099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259218"/>
            <a:ext cx="9912354" cy="2017557"/>
          </a:xfrm>
          <a:prstGeom prst="round2DiagRect">
            <a:avLst>
              <a:gd name="adj1" fmla="val 11128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66219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70" y="588963"/>
            <a:ext cx="3510534" cy="5181600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79387" y="5995554"/>
            <a:ext cx="5820500" cy="574964"/>
          </a:xfrm>
        </p:spPr>
        <p:txBody>
          <a:bodyPr>
            <a:noAutofit/>
          </a:bodyPr>
          <a:lstStyle/>
          <a:p>
            <a:pPr algn="ctr"/>
            <a:r>
              <a:rPr lang="ru-RU" i="1" dirty="0" smtClean="0"/>
              <a:t>Аксель Иванович </a:t>
            </a:r>
            <a:r>
              <a:rPr lang="ru-RU" i="1" dirty="0"/>
              <a:t>Берг ( 29 октября (10 ноября) 1893, Оренбург — 9 июля 1979, Москва)</a:t>
            </a:r>
          </a:p>
        </p:txBody>
      </p:sp>
    </p:spTree>
    <p:extLst>
      <p:ext uri="{BB962C8B-B14F-4D97-AF65-F5344CB8AC3E}">
        <p14:creationId xmlns:p14="http://schemas.microsoft.com/office/powerpoint/2010/main" val="10313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r="6564"/>
          <a:stretch>
            <a:fillRect/>
          </a:stretch>
        </p:blipFill>
        <p:spPr>
          <a:xfrm>
            <a:off x="3833957" y="526474"/>
            <a:ext cx="3666690" cy="5181599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700046" y="6005945"/>
            <a:ext cx="5934511" cy="616527"/>
          </a:xfrm>
        </p:spPr>
        <p:txBody>
          <a:bodyPr/>
          <a:lstStyle/>
          <a:p>
            <a:pPr algn="ctr"/>
            <a:r>
              <a:rPr lang="ru-RU" i="1" dirty="0"/>
              <a:t>Автоматическая цифровая электронная </a:t>
            </a:r>
            <a:r>
              <a:rPr lang="ru-RU" i="1" dirty="0" smtClean="0"/>
              <a:t>машина (АЦВМ М–1)</a:t>
            </a:r>
            <a:endParaRPr lang="ru-RU" i="1" dirty="0"/>
          </a:p>
          <a:p>
            <a:pPr algn="ctr"/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3982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6" b="21706"/>
          <a:stretch>
            <a:fillRect/>
          </a:stretch>
        </p:blipFill>
        <p:spPr>
          <a:xfrm>
            <a:off x="1141411" y="1489655"/>
            <a:ext cx="9912354" cy="3299778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364" y="5061674"/>
            <a:ext cx="9910859" cy="682472"/>
          </a:xfrm>
        </p:spPr>
        <p:txBody>
          <a:bodyPr/>
          <a:lstStyle/>
          <a:p>
            <a:pPr algn="ctr"/>
            <a:r>
              <a:rPr lang="ru-RU" i="1" dirty="0"/>
              <a:t>ЭВМ «Стрела»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077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270</TotalTime>
  <Words>1488</Words>
  <Application>Microsoft Office PowerPoint</Application>
  <PresentationFormat>Широкоэкранный</PresentationFormat>
  <Paragraphs>67</Paragraphs>
  <Slides>17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Times New Roman</vt:lpstr>
      <vt:lpstr>Trebuchet MS</vt:lpstr>
      <vt:lpstr>Tw Cen MT</vt:lpstr>
      <vt:lpstr>Контур</vt:lpstr>
      <vt:lpstr>Башир Искандерович Рамеев</vt:lpstr>
      <vt:lpstr>Содержание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Иванов Дмитрий</dc:creator>
  <cp:lastModifiedBy>Иванов Дмитрий</cp:lastModifiedBy>
  <cp:revision>16</cp:revision>
  <dcterms:created xsi:type="dcterms:W3CDTF">2021-03-30T09:45:35Z</dcterms:created>
  <dcterms:modified xsi:type="dcterms:W3CDTF">2021-06-12T11:45:56Z</dcterms:modified>
</cp:coreProperties>
</file>